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87" r:id="rId14"/>
    <p:sldId id="268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9" r:id="rId23"/>
    <p:sldId id="284" r:id="rId24"/>
    <p:sldId id="283" r:id="rId25"/>
    <p:sldId id="282" r:id="rId26"/>
    <p:sldId id="286" r:id="rId27"/>
    <p:sldId id="269" r:id="rId28"/>
    <p:sldId id="288" r:id="rId29"/>
    <p:sldId id="293" r:id="rId30"/>
    <p:sldId id="289" r:id="rId31"/>
    <p:sldId id="294" r:id="rId32"/>
    <p:sldId id="295" r:id="rId33"/>
    <p:sldId id="290" r:id="rId34"/>
    <p:sldId id="291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e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eg"/><Relationship Id="rId7" Type="http://schemas.openxmlformats.org/officeDocument/2006/relationships/image" Target="../media/image7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eg"/><Relationship Id="rId7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7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706137" y="3438831"/>
            <a:ext cx="390292" cy="306923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96326" y="3196901"/>
            <a:ext cx="2587738" cy="574667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6" y="5596128"/>
            <a:ext cx="3268200" cy="38713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6421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4716157" y="4201635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regularization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795683"/>
            <a:ext cx="4038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25612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</a:t>
            </a:r>
            <a:r>
              <a:rPr lang="en-US" sz="2500" dirty="0" err="1"/>
              <a:t>parton</a:t>
            </a:r>
            <a:r>
              <a:rPr lang="en-US" sz="2500" dirty="0"/>
              <a:t> level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73738"/>
            <a:ext cx="4029104" cy="3549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81" y="1570091"/>
            <a:ext cx="4114831" cy="3540469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6001873" y="899261"/>
            <a:ext cx="1617448" cy="833257"/>
          </a:xfrm>
          <a:prstGeom prst="wedgeRoundRectCallout">
            <a:avLst>
              <a:gd name="adj1" fmla="val -33896"/>
              <a:gd name="adj2" fmla="val 66771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</a:t>
            </a:r>
            <a:r>
              <a:rPr lang="en-US" sz="1200" baseline="-25000" dirty="0">
                <a:solidFill>
                  <a:srgbClr val="00B0F0"/>
                </a:solidFill>
              </a:rPr>
              <a:t>1</a:t>
            </a:r>
            <a:r>
              <a:rPr lang="en-US" sz="1200" dirty="0">
                <a:solidFill>
                  <a:srgbClr val="00B0F0"/>
                </a:solidFill>
              </a:rPr>
              <a:t>: fraction of </a:t>
            </a:r>
            <a:r>
              <a:rPr lang="en-US" sz="1200" dirty="0" err="1">
                <a:solidFill>
                  <a:srgbClr val="00B0F0"/>
                </a:solidFill>
              </a:rPr>
              <a:t>reco</a:t>
            </a:r>
            <a:r>
              <a:rPr lang="en-US" sz="1200" dirty="0">
                <a:solidFill>
                  <a:srgbClr val="00B0F0"/>
                </a:solidFill>
              </a:rPr>
              <a:t> events in the </a:t>
            </a:r>
            <a:r>
              <a:rPr lang="en-US" sz="1200" dirty="0" err="1">
                <a:solidFill>
                  <a:srgbClr val="00B0F0"/>
                </a:solidFill>
              </a:rPr>
              <a:t>reco+parton</a:t>
            </a:r>
            <a:r>
              <a:rPr lang="en-US" sz="1200" dirty="0">
                <a:solidFill>
                  <a:srgbClr val="00B0F0"/>
                </a:solidFill>
              </a:rPr>
              <a:t> phase space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5450721" y="5110560"/>
            <a:ext cx="2343949" cy="670830"/>
          </a:xfrm>
          <a:prstGeom prst="wedgeRoundRectCallout">
            <a:avLst>
              <a:gd name="adj1" fmla="val -18449"/>
              <a:gd name="adj2" fmla="val -123456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baseline="-25000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FF0000"/>
                </a:solidFill>
              </a:rPr>
              <a:t>: fraction of </a:t>
            </a:r>
            <a:r>
              <a:rPr lang="en-US" sz="1200" dirty="0" err="1">
                <a:solidFill>
                  <a:srgbClr val="FF0000"/>
                </a:solidFill>
              </a:rPr>
              <a:t>parton</a:t>
            </a:r>
            <a:r>
              <a:rPr lang="en-US" sz="1200" dirty="0">
                <a:solidFill>
                  <a:srgbClr val="FF0000"/>
                </a:solidFill>
              </a:rPr>
              <a:t> events in the </a:t>
            </a:r>
            <a:r>
              <a:rPr lang="en-US" sz="1200" dirty="0" err="1">
                <a:solidFill>
                  <a:srgbClr val="FF0000"/>
                </a:solidFill>
              </a:rPr>
              <a:t>reco+parton</a:t>
            </a:r>
            <a:r>
              <a:rPr lang="en-US" sz="1200" dirty="0">
                <a:solidFill>
                  <a:srgbClr val="FF0000"/>
                </a:solidFill>
              </a:rPr>
              <a:t> phase space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" y="1452986"/>
            <a:ext cx="4550569" cy="3770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76" y="1471559"/>
            <a:ext cx="4389596" cy="375189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lvl="1"/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Overview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ttbar cross sections for two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 ,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the </a:t>
                </a:r>
                <a:r>
                  <a:rPr lang="en-US" dirty="0" err="1"/>
                  <a:t>parton</a:t>
                </a:r>
                <a:r>
                  <a:rPr lang="en-US" dirty="0"/>
                  <a:t> phase space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>
                    <a:solidFill>
                      <a:srgbClr val="00B050"/>
                    </a:solidFill>
                  </a:rPr>
                  <a:t>++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524315"/>
              </a:xfrm>
              <a:prstGeom prst="rect">
                <a:avLst/>
              </a:prstGeom>
              <a:blipFill>
                <a:blip r:embed="rId4"/>
                <a:stretch>
                  <a:fillRect l="-295" t="-279" r="-737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79888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Level 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2" y="1600200"/>
            <a:ext cx="2903438" cy="1725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793381" y="11783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2" y="3812530"/>
            <a:ext cx="3930156" cy="2393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0083" y="4732333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particle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23212"/>
              <a:gd name="adj2" fmla="val 108980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particle over </a:t>
            </a:r>
            <a:r>
              <a:rPr lang="en-US" sz="1400" dirty="0" err="1">
                <a:solidFill>
                  <a:schemeClr val="accent2"/>
                </a:solidFill>
              </a:rPr>
              <a:t>reco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</p:spTree>
    <p:extLst>
      <p:ext uri="{BB962C8B-B14F-4D97-AF65-F5344CB8AC3E}">
        <p14:creationId xmlns:p14="http://schemas.microsoft.com/office/powerpoint/2010/main" val="4588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1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 (45.7 %)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>
                    <a:latin typeface="+mj-lt"/>
                  </a:rPr>
                  <a:t> (43.8 %)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semileptonic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(10.5 %) </a:t>
                </a:r>
                <a:r>
                  <a:rPr lang="en-GB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latin typeface="+mj-lt"/>
                    <a:sym typeface="Wingdings" panose="05000000000000000000" pitchFamily="2" charset="2"/>
                  </a:rPr>
                  <a:t>dileptonic</a:t>
                </a:r>
                <a:endParaRPr lang="en-GB" dirty="0">
                  <a:latin typeface="+mj-lt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552" t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1" y="914400"/>
            <a:ext cx="58960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resolved hypothesis we measure the top pair cross section up to ~500GeV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There is an interesting discrepancy with theory (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slope)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In order to see what happens in bigger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‘s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070" y="4632475"/>
            <a:ext cx="3234547" cy="132946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524" y="1063659"/>
            <a:ext cx="3414475" cy="3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L1: Single Jet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200GeV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HKL: two AK8 jets, b tagged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tagged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level (absolute and normalized)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baseline="-250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, ttbar system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2752</TotalTime>
  <Words>1309</Words>
  <Application>Microsoft Macintosh PowerPoint</Application>
  <PresentationFormat>On-screen Show (4:3)</PresentationFormat>
  <Paragraphs>266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Top jet Kinematics</vt:lpstr>
      <vt:lpstr>Data vs MC: Substructure Properties</vt:lpstr>
      <vt:lpstr>Signal Extraction</vt:lpstr>
      <vt:lpstr>Fit in the SRA  Region</vt:lpstr>
      <vt:lpstr>Parton Level</vt:lpstr>
      <vt:lpstr>Extrapolation factors for parton level</vt:lpstr>
      <vt:lpstr>Migration Matrices</vt:lpstr>
      <vt:lpstr>Uncertainties</vt:lpstr>
      <vt:lpstr>Uncertainties</vt:lpstr>
      <vt:lpstr>Results for Parton Measurement (top pT , mtt)</vt:lpstr>
      <vt:lpstr>Overview</vt:lpstr>
      <vt:lpstr>Thank you for your attention!</vt:lpstr>
      <vt:lpstr>BACKUP SLIDES</vt:lpstr>
      <vt:lpstr>MVA training: Correlation Matrices</vt:lpstr>
      <vt:lpstr>Data vs MC: Subjet Properties</vt:lpstr>
      <vt:lpstr>Data vs MC: ttbar Kinematics</vt:lpstr>
      <vt:lpstr>Particle Level Selection</vt:lpstr>
      <vt:lpstr>Migration Matrices</vt:lpstr>
      <vt:lpstr>Results for Fiducial Measurement (top pT , mtt)</vt:lpstr>
      <vt:lpstr>Results for Particle Measurement (top pT , mtt)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434</cp:revision>
  <dcterms:created xsi:type="dcterms:W3CDTF">2019-03-29T10:05:51Z</dcterms:created>
  <dcterms:modified xsi:type="dcterms:W3CDTF">2019-04-15T19:07:11Z</dcterms:modified>
</cp:coreProperties>
</file>